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notesMasterIdLst>
    <p:notesMasterId r:id="rId16"/>
  </p:notesMasterIdLst>
  <p:handoutMasterIdLst>
    <p:handoutMasterId r:id="rId17"/>
  </p:handoutMasterIdLst>
  <p:sldIdLst>
    <p:sldId id="349" r:id="rId5"/>
    <p:sldId id="361" r:id="rId6"/>
    <p:sldId id="351" r:id="rId7"/>
    <p:sldId id="352" r:id="rId8"/>
    <p:sldId id="353" r:id="rId9"/>
    <p:sldId id="354" r:id="rId10"/>
    <p:sldId id="355" r:id="rId11"/>
    <p:sldId id="356" r:id="rId12"/>
    <p:sldId id="357" r:id="rId13"/>
    <p:sldId id="358" r:id="rId14"/>
    <p:sldId id="359" r:id="rId15"/>
  </p:sldIdLst>
  <p:sldSz cx="12195175" cy="6858000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3" orient="horz" pos="391" userDrawn="1">
          <p15:clr>
            <a:srgbClr val="A4A3A4"/>
          </p15:clr>
        </p15:guide>
        <p15:guide id="5" pos="387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B9F2"/>
    <a:srgbClr val="35363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93" autoAdjust="0"/>
    <p:restoredTop sz="86410" autoAdjust="0"/>
  </p:normalViewPr>
  <p:slideViewPr>
    <p:cSldViewPr snapToGrid="0" snapToObjects="1" showGuides="1">
      <p:cViewPr varScale="1">
        <p:scale>
          <a:sx n="114" d="100"/>
          <a:sy n="114" d="100"/>
        </p:scale>
        <p:origin x="330" y="102"/>
      </p:cViewPr>
      <p:guideLst>
        <p:guide orient="horz" pos="2160"/>
        <p:guide orient="horz" pos="391"/>
        <p:guide pos="387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C0AF9C-0A1E-FC44-A9E4-B2D2C27B174D}" type="datetimeFigureOut">
              <a:rPr lang="en-US" smtClean="0"/>
              <a:pPr/>
              <a:t>1/7/2020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29539A-7074-1540-A465-2A6DCBB7F97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9385070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3E4A5B-860F-48A8-8317-191E0EF4C33B}" type="datetimeFigureOut">
              <a:rPr lang="en-GB" smtClean="0"/>
              <a:pPr/>
              <a:t>07/01/2020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1241425"/>
            <a:ext cx="5956300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0ABA6D-F0DA-4F85-A720-04754C301D6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8823741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503237" y="1693449"/>
            <a:ext cx="11210925" cy="1021177"/>
          </a:xfrm>
        </p:spPr>
        <p:txBody>
          <a:bodyPr anchor="t" anchorCtr="0">
            <a:noAutofit/>
          </a:bodyPr>
          <a:lstStyle>
            <a:lvl1pPr algn="l">
              <a:lnSpc>
                <a:spcPct val="85000"/>
              </a:lnSpc>
              <a:defRPr sz="3800">
                <a:solidFill>
                  <a:schemeClr val="accent6"/>
                </a:solidFill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03237" y="2836864"/>
            <a:ext cx="11210925" cy="1655762"/>
          </a:xfrm>
        </p:spPr>
        <p:txBody>
          <a:bodyPr>
            <a:noAutofit/>
          </a:bodyPr>
          <a:lstStyle>
            <a:lvl1pPr marL="0" indent="0" algn="l">
              <a:buNone/>
              <a:defRPr sz="1400" b="1">
                <a:solidFill>
                  <a:schemeClr val="accent6"/>
                </a:soli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/>
                </a:solidFill>
              </a:defRPr>
            </a:lvl1pPr>
          </a:lstStyle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503889" y="5763237"/>
            <a:ext cx="10854974" cy="589939"/>
          </a:xfr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buNone/>
              <a:defRPr sz="1400" b="1">
                <a:solidFill>
                  <a:schemeClr val="accent6"/>
                </a:solidFill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400">
                <a:solidFill>
                  <a:schemeClr val="accent6"/>
                </a:solidFill>
              </a:defRPr>
            </a:lvl2pPr>
            <a:lvl3pPr marL="0" indent="0">
              <a:spcBef>
                <a:spcPts val="0"/>
              </a:spcBef>
              <a:buNone/>
              <a:defRPr sz="1400"/>
            </a:lvl3pPr>
            <a:lvl4pPr marL="0" indent="0">
              <a:spcBef>
                <a:spcPts val="0"/>
              </a:spcBef>
              <a:buNone/>
              <a:defRPr sz="1400"/>
            </a:lvl4pPr>
            <a:lvl5pPr marL="0" indent="0"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416019375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  <p15:guide id="4" orient="horz" pos="1302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443564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81014" y="1700214"/>
            <a:ext cx="5423508" cy="43846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0651" y="1700212"/>
            <a:ext cx="5423512" cy="43846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221395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81013" y="587066"/>
            <a:ext cx="11233150" cy="1048851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1013" y="1701008"/>
            <a:ext cx="11233149" cy="438388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43652" y="6403512"/>
            <a:ext cx="370511" cy="144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  <a:latin typeface="+mj-lt"/>
              </a:defRPr>
            </a:lvl1pPr>
          </a:lstStyle>
          <a:p>
            <a:fld id="{0AEF9A4B-07C9-404C-9053-A3A2AC3AD5D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450548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62" r:id="rId2"/>
    <p:sldLayoutId id="2147483664" r:id="rId3"/>
  </p:sldLayoutIdLst>
  <p:hf hdr="0"/>
  <p:txStyles>
    <p:titleStyle>
      <a:lvl1pPr algn="l" defTabSz="914400" rtl="0" eaLnBrk="1" latinLnBrk="0" hangingPunct="1">
        <a:lnSpc>
          <a:spcPct val="82000"/>
        </a:lnSpc>
        <a:spcBef>
          <a:spcPct val="0"/>
        </a:spcBef>
        <a:buNone/>
        <a:defRPr sz="3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71463" indent="-271463" algn="l" defTabSz="91440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804863" indent="-358775" algn="l" defTabSz="914400" rtl="0" eaLnBrk="1" latinLnBrk="0" hangingPunct="1">
        <a:lnSpc>
          <a:spcPct val="90000"/>
        </a:lnSpc>
        <a:spcBef>
          <a:spcPts val="900"/>
        </a:spcBef>
        <a:buFont typeface="Calibri Light" panose="020F030202020403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77913" indent="-174625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-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257300" indent="-1778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435100" indent="-1778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-"/>
        <a:defRPr sz="11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303" userDrawn="1">
          <p15:clr>
            <a:srgbClr val="F26B43"/>
          </p15:clr>
        </p15:guide>
        <p15:guide id="2" pos="5443" userDrawn="1">
          <p15:clr>
            <a:srgbClr val="F26B43"/>
          </p15:clr>
        </p15:guide>
        <p15:guide id="3" orient="horz" pos="582" userDrawn="1">
          <p15:clr>
            <a:srgbClr val="F26B43"/>
          </p15:clr>
        </p15:guide>
        <p15:guide id="4" orient="horz" pos="1071" userDrawn="1">
          <p15:clr>
            <a:srgbClr val="F26B43"/>
          </p15:clr>
        </p15:guide>
        <p15:guide id="5" orient="horz" pos="3833" userDrawn="1">
          <p15:clr>
            <a:srgbClr val="F26B43"/>
          </p15:clr>
        </p15:guide>
        <p15:guide id="6" orient="horz" pos="1164" userDrawn="1">
          <p15:clr>
            <a:srgbClr val="F26B43"/>
          </p15:clr>
        </p15:guide>
        <p15:guide id="7" pos="737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en-US" sz="4000" dirty="0"/>
              <a:t>Discussion on the UP Establishment on the second access of a MA PDU Session in an ATSSS-</a:t>
            </a:r>
            <a:r>
              <a:rPr lang="en-US" altLang="en-US" sz="4000" u="sng" dirty="0"/>
              <a:t>in</a:t>
            </a:r>
            <a:r>
              <a:rPr lang="en-US" altLang="en-US" sz="4000" dirty="0"/>
              <a:t>capable VPLMN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1</a:t>
            </a:fld>
            <a:endParaRPr lang="en-GB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sz="1800" dirty="0" smtClean="0"/>
              <a:t>MediaTek </a:t>
            </a:r>
            <a:r>
              <a:rPr lang="en-US" sz="1800" smtClean="0"/>
              <a:t>Inc.</a:t>
            </a:r>
            <a:endParaRPr lang="en-US" sz="1800" dirty="0"/>
          </a:p>
        </p:txBody>
      </p:sp>
      <p:sp>
        <p:nvSpPr>
          <p:cNvPr id="3" name="TextBox 2"/>
          <p:cNvSpPr txBox="1"/>
          <p:nvPr/>
        </p:nvSpPr>
        <p:spPr>
          <a:xfrm>
            <a:off x="503889" y="402672"/>
            <a:ext cx="11210274" cy="654341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>
              <a:tabLst>
                <a:tab pos="11199813" algn="r"/>
              </a:tabLst>
            </a:pPr>
            <a:r>
              <a:rPr lang="en-US" b="1" dirty="0" smtClean="0">
                <a:latin typeface="+mj-lt"/>
              </a:rPr>
              <a:t>3GPP TSG SA2#136AH	S2-2000826</a:t>
            </a:r>
          </a:p>
          <a:p>
            <a:pPr>
              <a:tabLst>
                <a:tab pos="11199813" algn="r"/>
              </a:tabLst>
            </a:pPr>
            <a:r>
              <a:rPr lang="en-US" dirty="0" smtClean="0"/>
              <a:t>Incheon, Korea – January 13</a:t>
            </a:r>
            <a:r>
              <a:rPr lang="en-US" baseline="30000" dirty="0" smtClean="0"/>
              <a:t>th</a:t>
            </a:r>
            <a:r>
              <a:rPr lang="en-US" dirty="0" smtClean="0"/>
              <a:t> – 17</a:t>
            </a:r>
            <a:r>
              <a:rPr lang="en-US" baseline="30000" dirty="0" smtClean="0"/>
              <a:t>th</a:t>
            </a:r>
            <a:r>
              <a:rPr lang="en-US" dirty="0" smtClean="0"/>
              <a:t>, 2020	Agenda Item 7.3</a:t>
            </a:r>
          </a:p>
        </p:txBody>
      </p:sp>
    </p:spTree>
    <p:extLst>
      <p:ext uri="{BB962C8B-B14F-4D97-AF65-F5344CB8AC3E}">
        <p14:creationId xmlns:p14="http://schemas.microsoft.com/office/powerpoint/2010/main" val="3937625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If Solution </a:t>
            </a:r>
            <a:r>
              <a:rPr lang="en-US" altLang="zh-TW"/>
              <a:t>for </a:t>
            </a:r>
            <a:r>
              <a:rPr lang="en-US" altLang="zh-TW" smtClean="0"/>
              <a:t>Scenario 2 </a:t>
            </a:r>
            <a:r>
              <a:rPr lang="en-US" altLang="zh-TW" dirty="0"/>
              <a:t>is selected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/>
              <a:t>Impacted CT 1 spec of TS 24.501</a:t>
            </a:r>
          </a:p>
          <a:p>
            <a:pPr lvl="1"/>
            <a:r>
              <a:rPr lang="en-US" altLang="zh-TW" dirty="0"/>
              <a:t>Clause 9.11.3.47 Request Type</a:t>
            </a:r>
          </a:p>
          <a:p>
            <a:pPr lvl="2"/>
            <a:r>
              <a:rPr lang="en-US" altLang="zh-TW" dirty="0"/>
              <a:t>Remove the “MA PDU request” from Request type IE</a:t>
            </a:r>
          </a:p>
          <a:p>
            <a:pPr lvl="1"/>
            <a:r>
              <a:rPr lang="en-US" altLang="zh-TW" dirty="0"/>
              <a:t>Add new clause 9.11.3.xx MA PDU Request Indication IE</a:t>
            </a:r>
          </a:p>
          <a:p>
            <a:pPr lvl="2"/>
            <a:r>
              <a:rPr lang="en-US" altLang="zh-TW" dirty="0"/>
              <a:t>Define a new IE for MA PDU Request</a:t>
            </a:r>
          </a:p>
          <a:p>
            <a:pPr lvl="1"/>
            <a:r>
              <a:rPr lang="en-US" altLang="zh-TW" dirty="0"/>
              <a:t>Clause 8.2.10 UL NAS transport</a:t>
            </a:r>
          </a:p>
          <a:p>
            <a:pPr lvl="2"/>
            <a:r>
              <a:rPr lang="en-US" altLang="zh-TW" dirty="0"/>
              <a:t>Include the new IE in the UL NAS transport message</a:t>
            </a:r>
          </a:p>
          <a:p>
            <a:pPr lvl="1"/>
            <a:r>
              <a:rPr lang="en-US" altLang="zh-TW" dirty="0"/>
              <a:t>Clause 5.4.5.2 UE initiated NAS transport procedure</a:t>
            </a:r>
          </a:p>
          <a:p>
            <a:pPr lvl="2"/>
            <a:r>
              <a:rPr lang="en-US" altLang="zh-TW" dirty="0"/>
              <a:t>Consider the new IE and remove the description including of the MA PDU Request </a:t>
            </a:r>
          </a:p>
          <a:p>
            <a:pPr lvl="1"/>
            <a:r>
              <a:rPr lang="en-US" altLang="zh-TW" dirty="0"/>
              <a:t>Clause 6.4.1 UE-requested PDU session establishment procedure</a:t>
            </a:r>
          </a:p>
          <a:p>
            <a:pPr lvl="2"/>
            <a:r>
              <a:rPr lang="en-US" altLang="zh-TW" dirty="0"/>
              <a:t>Consider the new IE and remove the description including of the MA PDU Request </a:t>
            </a:r>
          </a:p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2237048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Way Forward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/>
              <a:t>Solution for Scenario-1 (Follow CT 1 spec)</a:t>
            </a:r>
          </a:p>
          <a:p>
            <a:pPr lvl="1"/>
            <a:r>
              <a:rPr lang="en-US" altLang="zh-TW" dirty="0"/>
              <a:t>Refer to Option 3 and Option 4 in ZTE’s DP</a:t>
            </a:r>
          </a:p>
          <a:p>
            <a:r>
              <a:rPr lang="en-US" altLang="zh-TW" dirty="0"/>
              <a:t>Solution for Scenario-2 (Follow SA2 spec)</a:t>
            </a:r>
          </a:p>
          <a:p>
            <a:pPr lvl="1"/>
            <a:r>
              <a:rPr lang="en-US" altLang="zh-TW" dirty="0"/>
              <a:t>Refer to Option 2 in ZTE’s DP </a:t>
            </a:r>
          </a:p>
          <a:p>
            <a:r>
              <a:rPr lang="en-US" altLang="zh-TW" dirty="0"/>
              <a:t>It proposes </a:t>
            </a:r>
          </a:p>
          <a:p>
            <a:pPr lvl="1"/>
            <a:r>
              <a:rPr lang="en-US" altLang="zh-TW" dirty="0"/>
              <a:t>Option 3 or Option 4 </a:t>
            </a:r>
            <a:r>
              <a:rPr lang="en-US" altLang="zh-TW" dirty="0" smtClean="0"/>
              <a:t>are </a:t>
            </a:r>
            <a:r>
              <a:rPr lang="en-US" altLang="zh-TW" smtClean="0"/>
              <a:t>preferred </a:t>
            </a:r>
            <a:r>
              <a:rPr lang="en-US" altLang="zh-TW" smtClean="0"/>
              <a:t>solutions – align </a:t>
            </a:r>
            <a:r>
              <a:rPr lang="en-US" altLang="zh-TW" dirty="0"/>
              <a:t>with CT 1 spec</a:t>
            </a:r>
            <a:endParaRPr lang="zh-TW" altLang="en-US" dirty="0"/>
          </a:p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262321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mtClean="0"/>
              <a:t>Scenario 1 </a:t>
            </a:r>
            <a:br>
              <a:rPr lang="en-GB" altLang="en-US" smtClean="0"/>
            </a:br>
            <a:r>
              <a:rPr lang="en-GB" altLang="en-US" b="0" smtClean="0">
                <a:latin typeface="+mn-lt"/>
              </a:rPr>
              <a:t>Follow </a:t>
            </a:r>
            <a:r>
              <a:rPr lang="en-GB" altLang="en-US" b="0" dirty="0">
                <a:latin typeface="+mn-lt"/>
              </a:rPr>
              <a:t>CT </a:t>
            </a:r>
            <a:r>
              <a:rPr lang="en-GB" altLang="en-US" b="0">
                <a:latin typeface="+mn-lt"/>
              </a:rPr>
              <a:t>1 </a:t>
            </a:r>
            <a:r>
              <a:rPr lang="en-GB" altLang="en-US" b="0" smtClean="0">
                <a:latin typeface="+mn-lt"/>
              </a:rPr>
              <a:t>specs</a:t>
            </a:r>
            <a:endParaRPr lang="en-US" b="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altLang="zh-TW" sz="2000" dirty="0"/>
              <a:t>An ATSSS-Capable UE</a:t>
            </a:r>
            <a:r>
              <a:rPr lang="zh-TW" altLang="en-US" sz="2000" dirty="0"/>
              <a:t> </a:t>
            </a:r>
            <a:r>
              <a:rPr lang="en-US" altLang="zh-TW" sz="2000"/>
              <a:t>registers </a:t>
            </a:r>
            <a:endParaRPr lang="en-US" altLang="zh-TW" sz="2000" smtClean="0"/>
          </a:p>
          <a:p>
            <a:pPr lvl="1"/>
            <a:r>
              <a:rPr lang="en-US" altLang="zh-TW" sz="1600" smtClean="0"/>
              <a:t>via Non-3GPP </a:t>
            </a:r>
            <a:r>
              <a:rPr lang="en-US" altLang="zh-TW" sz="1600" dirty="0"/>
              <a:t>access in HPLMN which </a:t>
            </a:r>
            <a:r>
              <a:rPr lang="en-US" altLang="zh-TW" sz="1600"/>
              <a:t>is </a:t>
            </a:r>
            <a:r>
              <a:rPr lang="en-US" altLang="zh-TW" sz="1600" smtClean="0"/>
              <a:t>ATSSS-capable</a:t>
            </a:r>
          </a:p>
          <a:p>
            <a:pPr lvl="1"/>
            <a:r>
              <a:rPr lang="en-US" altLang="zh-TW" sz="1600" smtClean="0"/>
              <a:t>via </a:t>
            </a:r>
            <a:r>
              <a:rPr lang="en-US" altLang="zh-TW" sz="1600" smtClean="0"/>
              <a:t>3GPP </a:t>
            </a:r>
            <a:r>
              <a:rPr lang="en-US" altLang="zh-TW" sz="1600" dirty="0"/>
              <a:t>access in VPLMN which </a:t>
            </a:r>
            <a:r>
              <a:rPr lang="en-US" altLang="zh-TW" sz="1600"/>
              <a:t>is </a:t>
            </a:r>
            <a:r>
              <a:rPr lang="en-US" altLang="zh-TW" sz="1600" smtClean="0"/>
              <a:t>not ATSSS-capable</a:t>
            </a:r>
            <a:endParaRPr lang="en-US" altLang="zh-TW" sz="1600" dirty="0"/>
          </a:p>
          <a:p>
            <a:r>
              <a:rPr lang="en-US" altLang="en-US" sz="2000" dirty="0"/>
              <a:t>This UE has established a MA PDU </a:t>
            </a:r>
            <a:r>
              <a:rPr lang="en-US" altLang="en-US" sz="2000"/>
              <a:t>Session </a:t>
            </a:r>
            <a:r>
              <a:rPr lang="en-US" altLang="en-US" sz="2000" smtClean="0"/>
              <a:t>with UP </a:t>
            </a:r>
            <a:r>
              <a:rPr lang="en-US" altLang="en-US" sz="2000"/>
              <a:t>resources </a:t>
            </a:r>
            <a:r>
              <a:rPr lang="en-US" altLang="en-US" sz="2000" smtClean="0"/>
              <a:t>in Non-3GPP </a:t>
            </a:r>
            <a:r>
              <a:rPr lang="en-US" altLang="en-US" sz="2000" dirty="0"/>
              <a:t>access in HPLMN</a:t>
            </a:r>
          </a:p>
          <a:p>
            <a:r>
              <a:rPr lang="en-US" altLang="en-US" sz="2000" dirty="0"/>
              <a:t>This UE initiates a PDU Session Establishment procedure </a:t>
            </a:r>
            <a:r>
              <a:rPr lang="en-US" altLang="en-US" sz="2000" b="1" dirty="0">
                <a:solidFill>
                  <a:srgbClr val="FF0000"/>
                </a:solidFill>
              </a:rPr>
              <a:t>with MA PDU Request + Same PSI </a:t>
            </a:r>
            <a:r>
              <a:rPr lang="en-US" altLang="en-US" sz="2000" dirty="0"/>
              <a:t>to VPLMN to establish the UP resources on the second access (i.e. 3GPP access) in VPLMN</a:t>
            </a:r>
          </a:p>
          <a:p>
            <a:endParaRPr lang="en-US" sz="200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2</a:t>
            </a:fld>
            <a:endParaRPr lang="en-GB"/>
          </a:p>
        </p:txBody>
      </p:sp>
      <p:pic>
        <p:nvPicPr>
          <p:cNvPr id="144" name="Content Placeholder 143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291263" y="2293762"/>
            <a:ext cx="5422900" cy="3197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40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altLang="en-US" smtClean="0"/>
              <a:t>Scenario 1: Description </a:t>
            </a:r>
            <a:r>
              <a:rPr lang="en-GB" altLang="en-US" dirty="0"/>
              <a:t>of the Network Operation</a:t>
            </a:r>
            <a:endParaRPr lang="zh-TW" altLang="en-US" dirty="0"/>
          </a:p>
        </p:txBody>
      </p:sp>
      <p:sp>
        <p:nvSpPr>
          <p:cNvPr id="5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altLang="en-US" sz="1800" dirty="0" smtClean="0"/>
              <a:t>Since VPLMN is an ATSSS-Incapable network</a:t>
            </a:r>
            <a:r>
              <a:rPr lang="en-US" altLang="en-US" sz="1800" smtClean="0"/>
              <a:t>, </a:t>
            </a:r>
            <a:endParaRPr lang="en-US" altLang="en-US" sz="1800" smtClean="0"/>
          </a:p>
          <a:p>
            <a:pPr lvl="1"/>
            <a:r>
              <a:rPr lang="en-US" altLang="en-US" sz="1400" smtClean="0"/>
              <a:t>AMF2 </a:t>
            </a:r>
            <a:r>
              <a:rPr lang="en-US" altLang="en-US" sz="1400" dirty="0" smtClean="0"/>
              <a:t>will interpret the UE’s MA PDU Request as </a:t>
            </a:r>
            <a:r>
              <a:rPr lang="en-US" altLang="en-US" sz="1400" smtClean="0"/>
              <a:t>an </a:t>
            </a:r>
            <a:r>
              <a:rPr lang="en-US" altLang="en-US" sz="1400" smtClean="0"/>
              <a:t/>
            </a:r>
            <a:br>
              <a:rPr lang="en-US" altLang="en-US" sz="1400" smtClean="0"/>
            </a:br>
            <a:r>
              <a:rPr lang="en-US" altLang="en-US" sz="1400" smtClean="0"/>
              <a:t>Initial </a:t>
            </a:r>
            <a:r>
              <a:rPr lang="en-US" altLang="en-US" sz="1400" dirty="0" smtClean="0"/>
              <a:t>Request </a:t>
            </a:r>
            <a:r>
              <a:rPr lang="en-US" altLang="en-US" sz="1400" smtClean="0"/>
              <a:t>and </a:t>
            </a:r>
            <a:r>
              <a:rPr lang="en-US" altLang="en-US" sz="1400" smtClean="0"/>
              <a:t>select SMF2 </a:t>
            </a:r>
            <a:r>
              <a:rPr lang="en-US" altLang="en-US" sz="1400" dirty="0" smtClean="0"/>
              <a:t>which does not support ATSSS. </a:t>
            </a:r>
          </a:p>
          <a:p>
            <a:r>
              <a:rPr lang="en-US" altLang="en-US" sz="1800" smtClean="0"/>
              <a:t>SMF2 </a:t>
            </a:r>
            <a:r>
              <a:rPr lang="en-US" altLang="en-US" sz="1800" dirty="0" smtClean="0"/>
              <a:t>may </a:t>
            </a:r>
            <a:r>
              <a:rPr lang="en-US" altLang="en-US" sz="1800" smtClean="0"/>
              <a:t>select </a:t>
            </a:r>
            <a:r>
              <a:rPr lang="en-US" altLang="en-US" sz="1800" smtClean="0"/>
              <a:t>SMF3 </a:t>
            </a:r>
            <a:r>
              <a:rPr lang="en-US" altLang="en-US" sz="1800" dirty="0" smtClean="0"/>
              <a:t>which does not support ATSSS in HPLMN</a:t>
            </a:r>
          </a:p>
          <a:p>
            <a:r>
              <a:rPr lang="en-US" altLang="en-US" sz="1800" dirty="0" smtClean="0"/>
              <a:t>UE receives the PDU Session Establishment accept</a:t>
            </a:r>
            <a:r>
              <a:rPr lang="zh-TW" altLang="en-US" sz="1800" dirty="0" smtClean="0"/>
              <a:t> </a:t>
            </a:r>
            <a:r>
              <a:rPr lang="en-US" altLang="zh-TW" sz="1800" dirty="0" smtClean="0"/>
              <a:t>for a SA PDU Session</a:t>
            </a:r>
            <a:endParaRPr lang="en-US" altLang="en-US" sz="1800" dirty="0" smtClean="0"/>
          </a:p>
          <a:p>
            <a:endParaRPr lang="en-US" altLang="en-US" sz="1800" dirty="0" smtClean="0"/>
          </a:p>
        </p:txBody>
      </p:sp>
      <p:pic>
        <p:nvPicPr>
          <p:cNvPr id="60" name="Content Placeholder 143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291263" y="2293762"/>
            <a:ext cx="5422900" cy="3197577"/>
          </a:xfrm>
          <a:prstGeom prst="rect">
            <a:avLst/>
          </a:prstGeom>
        </p:spPr>
      </p:pic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50366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mtClean="0"/>
              <a:t>Scenario 1: Problem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z="2000" dirty="0"/>
              <a:t>Network cannot detect that the PSI sent by the UE is already used by the MA PDU Session in HPLMN</a:t>
            </a:r>
          </a:p>
          <a:p>
            <a:pPr>
              <a:defRPr/>
            </a:pPr>
            <a:r>
              <a:rPr lang="en-US" altLang="en-US" sz="2000" dirty="0"/>
              <a:t> The MA PDU Session context with same PSI is replaced by SA PDU Session with same PSI in UDM in HPLMN</a:t>
            </a:r>
          </a:p>
          <a:p>
            <a:endParaRPr lang="zh-TW" altLang="en-US" sz="1800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4</a:t>
            </a:fld>
            <a:endParaRPr lang="en-GB"/>
          </a:p>
        </p:txBody>
      </p:sp>
      <p:pic>
        <p:nvPicPr>
          <p:cNvPr id="55" name="Content Placeholder 143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291263" y="2293762"/>
            <a:ext cx="5422900" cy="3197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91784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smtClean="0"/>
              <a:t>Scenario 1: Solution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altLang="zh-TW" dirty="0"/>
              <a:t>UE detects the PSI is used by an SA PDU Session but originally the PSI is used by a MA PDU Session</a:t>
            </a:r>
          </a:p>
          <a:p>
            <a:pPr lvl="1">
              <a:defRPr/>
            </a:pPr>
            <a:r>
              <a:rPr lang="en-US" altLang="zh-TW" dirty="0"/>
              <a:t>UE locally releases the MA PDU Session in HPLMN to align with network</a:t>
            </a:r>
          </a:p>
          <a:p>
            <a:pPr>
              <a:defRPr/>
            </a:pPr>
            <a:endParaRPr lang="en-US" altLang="zh-TW" smtClean="0"/>
          </a:p>
          <a:p>
            <a:pPr>
              <a:defRPr/>
            </a:pPr>
            <a:r>
              <a:rPr lang="en-US" altLang="zh-TW" smtClean="0"/>
              <a:t>Benefit</a:t>
            </a:r>
            <a:endParaRPr lang="en-US" altLang="zh-TW" dirty="0"/>
          </a:p>
          <a:p>
            <a:pPr lvl="1">
              <a:defRPr/>
            </a:pPr>
            <a:r>
              <a:rPr lang="en-US" altLang="zh-TW" dirty="0"/>
              <a:t>The network does not need to trigger any signaling with the UE</a:t>
            </a:r>
          </a:p>
          <a:p>
            <a:pPr lvl="1">
              <a:defRPr/>
            </a:pPr>
            <a:r>
              <a:rPr lang="en-US" altLang="zh-TW" dirty="0"/>
              <a:t>No change in the network</a:t>
            </a:r>
          </a:p>
          <a:p>
            <a:pPr>
              <a:defRPr/>
            </a:pPr>
            <a:r>
              <a:rPr lang="en-US" altLang="zh-TW" dirty="0"/>
              <a:t>Disadvantage</a:t>
            </a:r>
          </a:p>
          <a:p>
            <a:pPr lvl="1">
              <a:defRPr/>
            </a:pPr>
            <a:r>
              <a:rPr lang="en-US" altLang="zh-TW" dirty="0"/>
              <a:t>The released MA PDU Session may have ongoing services, the UE may need to initiate the PDU Session establishment procedure to renew the services</a:t>
            </a:r>
          </a:p>
          <a:p>
            <a:pPr marL="0" indent="0">
              <a:buFontTx/>
              <a:buNone/>
              <a:defRPr/>
            </a:pPr>
            <a:endParaRPr lang="en-US" altLang="zh-TW" dirty="0"/>
          </a:p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3961117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altLang="en-US" smtClean="0"/>
              <a:t>Scenario 2 </a:t>
            </a:r>
            <a:br>
              <a:rPr lang="en-GB" altLang="en-US" smtClean="0"/>
            </a:br>
            <a:r>
              <a:rPr lang="en-GB" altLang="en-US" b="0" smtClean="0">
                <a:latin typeface="+mn-lt"/>
              </a:rPr>
              <a:t>Follow SA2 specs</a:t>
            </a:r>
            <a:endParaRPr lang="zh-TW" altLang="en-US" b="0" dirty="0">
              <a:latin typeface="+mn-lt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altLang="zh-TW" sz="2000" dirty="0"/>
              <a:t>An ATSSS-Capable UE</a:t>
            </a:r>
            <a:r>
              <a:rPr lang="zh-TW" altLang="en-US" sz="2000" dirty="0"/>
              <a:t> </a:t>
            </a:r>
            <a:r>
              <a:rPr lang="en-US" altLang="zh-TW" sz="2000" dirty="0"/>
              <a:t>registers Non-3GPP access in HPLMN which is ATSSS-capable and registers 3GPP access in VPLMN which is an ATSSS-Incapable network</a:t>
            </a:r>
          </a:p>
          <a:p>
            <a:r>
              <a:rPr lang="en-US" altLang="en-US" sz="2000" dirty="0"/>
              <a:t>This UE has established a MA PDU Session which has the UP resources built on Non-3GPP access in HPLMN</a:t>
            </a:r>
          </a:p>
          <a:p>
            <a:r>
              <a:rPr lang="en-US" altLang="en-US" sz="2000" dirty="0"/>
              <a:t>This UE initiates a PDU Session Establishment procedure with </a:t>
            </a:r>
            <a:r>
              <a:rPr lang="en-US" altLang="en-US" sz="2000" b="1" dirty="0">
                <a:solidFill>
                  <a:srgbClr val="FF0000"/>
                </a:solidFill>
              </a:rPr>
              <a:t>MA PDU Request indication +  “existing PDU session” request type + Same PSI</a:t>
            </a:r>
            <a:r>
              <a:rPr lang="en-US" altLang="en-US" sz="2000" dirty="0">
                <a:solidFill>
                  <a:srgbClr val="FF0000"/>
                </a:solidFill>
              </a:rPr>
              <a:t> </a:t>
            </a:r>
            <a:r>
              <a:rPr lang="en-US" altLang="en-US" sz="2000" dirty="0"/>
              <a:t>to VPLMN to establish the UP resources on the second access (i.e. 3GPP access) in VPLMN</a:t>
            </a:r>
          </a:p>
          <a:p>
            <a:endParaRPr lang="zh-TW" altLang="en-US" sz="2000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6</a:t>
            </a:fld>
            <a:endParaRPr lang="en-GB"/>
          </a:p>
        </p:txBody>
      </p:sp>
      <p:pic>
        <p:nvPicPr>
          <p:cNvPr id="55" name="Content Placeholder 143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291263" y="2293762"/>
            <a:ext cx="5422900" cy="3197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789002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mtClean="0"/>
              <a:t>Scenario 2: Problem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z="2000" smtClean="0"/>
              <a:t>AMF2 </a:t>
            </a:r>
            <a:r>
              <a:rPr lang="en-US" altLang="en-US" sz="2000" dirty="0"/>
              <a:t>will interpret the UE’s MA PDU Request as an initial request but since this Request type is set to “existing PDU Session”, the AMF-2 will detect this does not </a:t>
            </a:r>
            <a:r>
              <a:rPr lang="en-US" altLang="en-US" sz="2000"/>
              <a:t>match </a:t>
            </a:r>
            <a:r>
              <a:rPr lang="en-US" altLang="en-US" sz="2000" smtClean="0"/>
              <a:t>with initial </a:t>
            </a:r>
            <a:r>
              <a:rPr lang="en-US" altLang="en-US" sz="2000" dirty="0"/>
              <a:t>request</a:t>
            </a:r>
          </a:p>
          <a:p>
            <a:pPr>
              <a:defRPr/>
            </a:pPr>
            <a:r>
              <a:rPr lang="en-US" altLang="en-US" sz="2000"/>
              <a:t>Or </a:t>
            </a:r>
            <a:r>
              <a:rPr lang="en-US" altLang="en-US" sz="2000" smtClean="0"/>
              <a:t>SMF2 </a:t>
            </a:r>
            <a:r>
              <a:rPr lang="en-US" altLang="en-US" sz="2000" dirty="0"/>
              <a:t>can detect this conflict for initial request against “existing </a:t>
            </a:r>
            <a:r>
              <a:rPr lang="en-US" altLang="en-US" sz="2000"/>
              <a:t>PDU </a:t>
            </a:r>
            <a:r>
              <a:rPr lang="en-US" altLang="en-US" sz="2000" smtClean="0"/>
              <a:t>Session”</a:t>
            </a:r>
            <a:endParaRPr lang="en-US" altLang="en-US" sz="2000" dirty="0"/>
          </a:p>
          <a:p>
            <a:pPr>
              <a:defRPr/>
            </a:pPr>
            <a:r>
              <a:rPr lang="en-US" altLang="en-US" sz="2000" dirty="0"/>
              <a:t>No proper cause codes are used by network</a:t>
            </a:r>
          </a:p>
          <a:p>
            <a:pPr marL="0" indent="0">
              <a:buFontTx/>
              <a:buNone/>
              <a:defRPr/>
            </a:pPr>
            <a:r>
              <a:rPr lang="en-US" altLang="en-US" sz="2000" dirty="0"/>
              <a:t> </a:t>
            </a:r>
          </a:p>
          <a:p>
            <a:endParaRPr lang="zh-TW" altLang="en-US" sz="2000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7</a:t>
            </a:fld>
            <a:endParaRPr lang="en-GB"/>
          </a:p>
        </p:txBody>
      </p:sp>
      <p:pic>
        <p:nvPicPr>
          <p:cNvPr id="55" name="Content Placeholder 143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291263" y="2293762"/>
            <a:ext cx="5422900" cy="3197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15954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smtClean="0"/>
              <a:t>Scenario 2: Solution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sz="2000" dirty="0"/>
              <a:t>A new cause code or reused cause code are needed by the AMF or by the SMF to indicate to the UE</a:t>
            </a:r>
          </a:p>
          <a:p>
            <a:r>
              <a:rPr lang="en-US" altLang="zh-TW" sz="2000" dirty="0"/>
              <a:t>Enhance AMF</a:t>
            </a:r>
          </a:p>
          <a:p>
            <a:pPr lvl="1"/>
            <a:r>
              <a:rPr lang="en-US" altLang="zh-TW" sz="1800" dirty="0"/>
              <a:t>AMF-2 reject the UE’s MA PDU Session request with a proper error cause to the UE</a:t>
            </a:r>
          </a:p>
          <a:p>
            <a:pPr lvl="2"/>
            <a:r>
              <a:rPr lang="en-US" altLang="zh-TW" sz="1600" dirty="0"/>
              <a:t>#90: Payload was not forwarded</a:t>
            </a:r>
          </a:p>
          <a:p>
            <a:r>
              <a:rPr lang="en-US" altLang="zh-TW" sz="2000" dirty="0"/>
              <a:t>Enhance SMF</a:t>
            </a:r>
          </a:p>
          <a:p>
            <a:pPr lvl="1"/>
            <a:r>
              <a:rPr lang="en-US" altLang="zh-TW" sz="1800" dirty="0"/>
              <a:t>AMF-2 processes as it is an initial request but SMF-2 rejects the UE’s MA PDU Session with a proper error cause to the UE</a:t>
            </a:r>
          </a:p>
          <a:p>
            <a:pPr lvl="2"/>
            <a:r>
              <a:rPr lang="en-US" altLang="zh-TW" sz="1600" dirty="0"/>
              <a:t>#54: PDU Session does not exist</a:t>
            </a:r>
          </a:p>
          <a:p>
            <a:r>
              <a:rPr lang="en-US" altLang="zh-TW" sz="2000" dirty="0"/>
              <a:t>Benefit</a:t>
            </a:r>
          </a:p>
          <a:p>
            <a:pPr lvl="1"/>
            <a:r>
              <a:rPr lang="en-US" altLang="zh-TW" sz="1800" dirty="0"/>
              <a:t>The network can use proper cause code to indicate the UE that ATSSS is not supported</a:t>
            </a:r>
          </a:p>
          <a:p>
            <a:r>
              <a:rPr lang="en-US" altLang="zh-TW" sz="2000" dirty="0"/>
              <a:t>Disadvantage</a:t>
            </a:r>
          </a:p>
          <a:p>
            <a:pPr lvl="1"/>
            <a:r>
              <a:rPr lang="en-US" altLang="zh-TW" sz="1800" dirty="0"/>
              <a:t>A new cause code is added</a:t>
            </a:r>
          </a:p>
          <a:p>
            <a:endParaRPr lang="zh-TW" altLang="en-US" sz="2400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5510893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If Solution </a:t>
            </a:r>
            <a:r>
              <a:rPr lang="en-US" altLang="zh-TW"/>
              <a:t>for </a:t>
            </a:r>
            <a:r>
              <a:rPr lang="en-US" altLang="zh-TW" smtClean="0"/>
              <a:t>Scenario 1 </a:t>
            </a:r>
            <a:r>
              <a:rPr lang="en-US" altLang="zh-TW" dirty="0"/>
              <a:t>is selected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altLang="zh-TW" dirty="0"/>
              <a:t>Impacted SA2 spec</a:t>
            </a:r>
          </a:p>
          <a:p>
            <a:pPr lvl="1">
              <a:defRPr/>
            </a:pPr>
            <a:r>
              <a:rPr lang="en-US" altLang="zh-TW" dirty="0"/>
              <a:t>Clause 5.32.2 of TS 23.501: Multi Access PDU Sessions</a:t>
            </a:r>
          </a:p>
          <a:p>
            <a:pPr lvl="2">
              <a:defRPr/>
            </a:pPr>
            <a:r>
              <a:rPr lang="en-US" altLang="zh-TW" dirty="0"/>
              <a:t>Re-word the description which includes of the MA PDU Request indication…</a:t>
            </a:r>
          </a:p>
          <a:p>
            <a:pPr lvl="1">
              <a:defRPr/>
            </a:pPr>
            <a:r>
              <a:rPr lang="en-US" altLang="zh-TW" dirty="0"/>
              <a:t>Clause 4.22.2 of TS 23.502: Non-Roaming and Roaming with Local Breakout</a:t>
            </a:r>
          </a:p>
          <a:p>
            <a:pPr lvl="2">
              <a:defRPr/>
            </a:pPr>
            <a:r>
              <a:rPr lang="en-US" altLang="zh-TW" dirty="0"/>
              <a:t>Re-word the description which includes of the MA PDU Request indication and the Request Type = “initial request”…</a:t>
            </a:r>
          </a:p>
          <a:p>
            <a:pPr lvl="1">
              <a:defRPr/>
            </a:pPr>
            <a:r>
              <a:rPr lang="en-US" altLang="zh-TW" dirty="0"/>
              <a:t>Clause 4.22.7 of TS 23.502: Adding/ Re-activating/ De-activating User-Plane Resources</a:t>
            </a:r>
          </a:p>
          <a:p>
            <a:pPr lvl="2">
              <a:defRPr/>
            </a:pPr>
            <a:r>
              <a:rPr lang="en-US" altLang="zh-TW" dirty="0"/>
              <a:t>Re-word the description which includes of the MA PDU Request indication and the Request Type = “existing PDU Session”…</a:t>
            </a:r>
          </a:p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54434217"/>
      </p:ext>
    </p:extLst>
  </p:cSld>
  <p:clrMapOvr>
    <a:masterClrMapping/>
  </p:clrMapOvr>
</p:sld>
</file>

<file path=ppt/theme/theme1.xml><?xml version="1.0" encoding="utf-8"?>
<a:theme xmlns:a="http://schemas.openxmlformats.org/drawingml/2006/main" name="MediaTek_PPT_Template_16x9_Internal Use">
  <a:themeElements>
    <a:clrScheme name="MediaTek">
      <a:dk1>
        <a:sysClr val="windowText" lastClr="000000"/>
      </a:dk1>
      <a:lt1>
        <a:sysClr val="window" lastClr="FFFFFF"/>
      </a:lt1>
      <a:dk2>
        <a:srgbClr val="F39A1E"/>
      </a:dk2>
      <a:lt2>
        <a:srgbClr val="E7E6E6"/>
      </a:lt2>
      <a:accent1>
        <a:srgbClr val="69BE28"/>
      </a:accent1>
      <a:accent2>
        <a:srgbClr val="D71F85"/>
      </a:accent2>
      <a:accent3>
        <a:srgbClr val="00A1DE"/>
      </a:accent3>
      <a:accent4>
        <a:srgbClr val="F39A1E"/>
      </a:accent4>
      <a:accent5>
        <a:srgbClr val="FED100"/>
      </a:accent5>
      <a:accent6>
        <a:srgbClr val="353630"/>
      </a:accent6>
      <a:hlink>
        <a:srgbClr val="00A1DE"/>
      </a:hlink>
      <a:folHlink>
        <a:srgbClr val="D71F85"/>
      </a:folHlink>
    </a:clrScheme>
    <a:fontScheme name="MediaTek">
      <a:majorFont>
        <a:latin typeface="Calibri"/>
        <a:ea typeface=""/>
        <a:cs typeface=""/>
      </a:majorFont>
      <a:minorFont>
        <a:latin typeface="Calibri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wrap="none" lIns="0" tIns="0" rIns="0" bIns="0">
        <a:noAutofit/>
      </a:bodyPr>
      <a:lstStyle>
        <a:defPPr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MediaTek Light.pptm" id="{1260BEE3-90CA-4854-9CB8-527F3BDFDF20}" vid="{4FE67AC8-4504-43FF-A03C-3E2D8B01E59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a7d45d2182b49a8852f1a46c168973a xmlns="554bdb6f-217d-4cda-85cc-0ca32126c36c">
      <Terms xmlns="http://schemas.microsoft.com/office/infopath/2007/PartnerControls"/>
    </ma7d45d2182b49a8852f1a46c168973a>
    <TaxCatchAll xmlns="9238aee7-caa6-41e3-83d0-457e088803cc"/>
    <o6c2a48b16e24d09b795349389dda484 xmlns="554bdb6f-217d-4cda-85cc-0ca32126c36c">
      <Terms xmlns="http://schemas.microsoft.com/office/infopath/2007/PartnerControls"/>
    </o6c2a48b16e24d09b795349389dda484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73864C3BC768F4C83F728553A532E20" ma:contentTypeVersion="" ma:contentTypeDescription="Create a new document." ma:contentTypeScope="" ma:versionID="6397e17d392d56ada45e5242a5a5938d">
  <xsd:schema xmlns:xsd="http://www.w3.org/2001/XMLSchema" xmlns:xs="http://www.w3.org/2001/XMLSchema" xmlns:p="http://schemas.microsoft.com/office/2006/metadata/properties" xmlns:ns2="554bdb6f-217d-4cda-85cc-0ca32126c36c" xmlns:ns3="9238aee7-caa6-41e3-83d0-457e088803cc" targetNamespace="http://schemas.microsoft.com/office/2006/metadata/properties" ma:root="true" ma:fieldsID="35443afd3cef50bc872c7ec5e285e232" ns2:_="" ns3:_="">
    <xsd:import namespace="554bdb6f-217d-4cda-85cc-0ca32126c36c"/>
    <xsd:import namespace="9238aee7-caa6-41e3-83d0-457e088803cc"/>
    <xsd:element name="properties">
      <xsd:complexType>
        <xsd:sequence>
          <xsd:element name="documentManagement">
            <xsd:complexType>
              <xsd:all>
                <xsd:element ref="ns2:o6c2a48b16e24d09b795349389dda484" minOccurs="0"/>
                <xsd:element ref="ns3:TaxCatchAll" minOccurs="0"/>
                <xsd:element ref="ns2:ma7d45d2182b49a8852f1a46c168973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54bdb6f-217d-4cda-85cc-0ca32126c36c" elementFormDefault="qualified">
    <xsd:import namespace="http://schemas.microsoft.com/office/2006/documentManagement/types"/>
    <xsd:import namespace="http://schemas.microsoft.com/office/infopath/2007/PartnerControls"/>
    <xsd:element name="o6c2a48b16e24d09b795349389dda484" ma:index="9" nillable="true" ma:taxonomy="true" ma:internalName="o6c2a48b16e24d09b795349389dda484" ma:taxonomyFieldName="Document_x0020_Type" ma:displayName="Document Type" ma:default="" ma:fieldId="{86c2a48b-16e2-4d09-b795-349389dda484}" ma:sspId="6d5f5814-4f01-4a3f-8a26-8a5755563af8" ma:termSetId="1e16500f-a9d9-40a6-a408-a011f1a94a77" ma:anchorId="ea4c1ac2-2df1-4db1-94ca-c989081e93ce" ma:open="false" ma:isKeyword="false">
      <xsd:complexType>
        <xsd:sequence>
          <xsd:element ref="pc:Terms" minOccurs="0" maxOccurs="1"/>
        </xsd:sequence>
      </xsd:complexType>
    </xsd:element>
    <xsd:element name="ma7d45d2182b49a8852f1a46c168973a" ma:index="12" nillable="true" ma:taxonomy="true" ma:internalName="ma7d45d2182b49a8852f1a46c168973a" ma:taxonomyFieldName="Technical_x0020_Type" ma:displayName="Technical Type" ma:default="" ma:fieldId="{6a7d45d2-182b-49a8-852f-1a46c168973a}" ma:sspId="6d5f5814-4f01-4a3f-8a26-8a5755563af8" ma:termSetId="1e16500f-a9d9-40a6-a408-a011f1a94a77" ma:anchorId="ac3c26f2-93c5-4db3-a2b8-348e3fc26581" ma:open="fals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238aee7-caa6-41e3-83d0-457e088803cc" elementFormDefault="qualified">
    <xsd:import namespace="http://schemas.microsoft.com/office/2006/documentManagement/types"/>
    <xsd:import namespace="http://schemas.microsoft.com/office/infopath/2007/PartnerControls"/>
    <xsd:element name="TaxCatchAll" ma:index="10" nillable="true" ma:displayName="Taxonomy Catch All Column" ma:hidden="true" ma:list="{6722027d-9888-40e8-ab94-ac73661d71a4}" ma:internalName="TaxCatchAll" ma:showField="CatchAllData" ma:web="9238aee7-caa6-41e3-83d0-457e088803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1437EED-6608-4716-868C-3157E097518D}">
  <ds:schemaRefs>
    <ds:schemaRef ds:uri="http://schemas.microsoft.com/office/2006/metadata/properties"/>
    <ds:schemaRef ds:uri="http://schemas.microsoft.com/office/infopath/2007/PartnerControls"/>
    <ds:schemaRef ds:uri="554bdb6f-217d-4cda-85cc-0ca32126c36c"/>
    <ds:schemaRef ds:uri="9238aee7-caa6-41e3-83d0-457e088803cc"/>
  </ds:schemaRefs>
</ds:datastoreItem>
</file>

<file path=customXml/itemProps2.xml><?xml version="1.0" encoding="utf-8"?>
<ds:datastoreItem xmlns:ds="http://schemas.openxmlformats.org/officeDocument/2006/customXml" ds:itemID="{D332EAB5-F4D7-4607-99B7-F622568C5C4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54bdb6f-217d-4cda-85cc-0ca32126c36c"/>
    <ds:schemaRef ds:uri="9238aee7-caa6-41e3-83d0-457e088803c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FA0F3F03-40D9-4A4F-BF79-709C9B2F9A02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MediaTek Light</Template>
  <TotalTime>978</TotalTime>
  <Words>774</Words>
  <Application>Microsoft Office PowerPoint</Application>
  <PresentationFormat>Custom</PresentationFormat>
  <Paragraphs>86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Arial</vt:lpstr>
      <vt:lpstr>Calibri</vt:lpstr>
      <vt:lpstr>Calibri Light</vt:lpstr>
      <vt:lpstr>MediaTek_PPT_Template_16x9_Internal Use</vt:lpstr>
      <vt:lpstr>Discussion on the UP Establishment on the second access of a MA PDU Session in an ATSSS-incapable VPLMN</vt:lpstr>
      <vt:lpstr>Scenario 1  Follow CT 1 specs</vt:lpstr>
      <vt:lpstr>Scenario 1: Description of the Network Operation</vt:lpstr>
      <vt:lpstr>Scenario 1: Problem</vt:lpstr>
      <vt:lpstr>Scenario 1: Solution</vt:lpstr>
      <vt:lpstr>Scenario 2  Follow SA2 specs</vt:lpstr>
      <vt:lpstr>Scenario 2: Problem</vt:lpstr>
      <vt:lpstr>Scenario 2: Solution</vt:lpstr>
      <vt:lpstr>If Solution for Scenario 1 is selected</vt:lpstr>
      <vt:lpstr>If Solution for Scenario 2 is selected</vt:lpstr>
      <vt:lpstr>Way Forward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 Subtitle</dc:title>
  <dc:creator>MediaTek Inc.</dc:creator>
  <cp:lastModifiedBy>MediaTek Inc.</cp:lastModifiedBy>
  <cp:revision>65</cp:revision>
  <dcterms:created xsi:type="dcterms:W3CDTF">2019-11-21T19:15:22Z</dcterms:created>
  <dcterms:modified xsi:type="dcterms:W3CDTF">2020-01-07T14:12:24Z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ContentTypeId">
    <vt:lpwstr>0x010100273864C3BC768F4C83F728553A532E20</vt:lpwstr>
  </property>
</Properties>
</file>